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57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2BD13-3093-4EB5-B2AC-D69C86444530}" type="datetimeFigureOut">
              <a:rPr lang="en-US" smtClean="0"/>
              <a:t>1/4/2017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E0F30-5CCB-4F46-8155-272A585FE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226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2BD13-3093-4EB5-B2AC-D69C86444530}" type="datetimeFigureOut">
              <a:rPr lang="en-US" smtClean="0"/>
              <a:t>1/4/2017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E0F30-5CCB-4F46-8155-272A585FE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717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2BD13-3093-4EB5-B2AC-D69C86444530}" type="datetimeFigureOut">
              <a:rPr lang="en-US" smtClean="0"/>
              <a:t>1/4/2017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E0F30-5CCB-4F46-8155-272A585FE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187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2BD13-3093-4EB5-B2AC-D69C86444530}" type="datetimeFigureOut">
              <a:rPr lang="en-US" smtClean="0"/>
              <a:t>1/4/2017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E0F30-5CCB-4F46-8155-272A585FE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054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2BD13-3093-4EB5-B2AC-D69C86444530}" type="datetimeFigureOut">
              <a:rPr lang="en-US" smtClean="0"/>
              <a:t>1/4/2017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E0F30-5CCB-4F46-8155-272A585FE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917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2BD13-3093-4EB5-B2AC-D69C86444530}" type="datetimeFigureOut">
              <a:rPr lang="en-US" smtClean="0"/>
              <a:t>1/4/2017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E0F30-5CCB-4F46-8155-272A585FE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894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2BD13-3093-4EB5-B2AC-D69C86444530}" type="datetimeFigureOut">
              <a:rPr lang="en-US" smtClean="0"/>
              <a:t>1/4/2017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E0F30-5CCB-4F46-8155-272A585FE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124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2BD13-3093-4EB5-B2AC-D69C86444530}" type="datetimeFigureOut">
              <a:rPr lang="en-US" smtClean="0"/>
              <a:t>1/4/2017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E0F30-5CCB-4F46-8155-272A585FE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860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2BD13-3093-4EB5-B2AC-D69C86444530}" type="datetimeFigureOut">
              <a:rPr lang="en-US" smtClean="0"/>
              <a:t>1/4/2017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E0F30-5CCB-4F46-8155-272A585FE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558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2BD13-3093-4EB5-B2AC-D69C86444530}" type="datetimeFigureOut">
              <a:rPr lang="en-US" smtClean="0"/>
              <a:t>1/4/2017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E0F30-5CCB-4F46-8155-272A585FE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911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2BD13-3093-4EB5-B2AC-D69C86444530}" type="datetimeFigureOut">
              <a:rPr lang="en-US" smtClean="0"/>
              <a:t>1/4/2017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E0F30-5CCB-4F46-8155-272A585FE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824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2BD13-3093-4EB5-B2AC-D69C86444530}" type="datetimeFigureOut">
              <a:rPr lang="en-US" smtClean="0"/>
              <a:t>1/4/2017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E0F30-5CCB-4F46-8155-272A585FE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173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hyperlink" Target="http://www.beertastingmastery.com/" TargetMode="External"/><Relationship Id="rId7" Type="http://schemas.openxmlformats.org/officeDocument/2006/relationships/image" Target="../media/image25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beer fligh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13"/>
          <a:stretch/>
        </p:blipFill>
        <p:spPr bwMode="auto">
          <a:xfrm>
            <a:off x="1055912" y="-6556"/>
            <a:ext cx="10112829" cy="687544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800" b="1" dirty="0" smtClean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Tasting Descriptors</a:t>
            </a:r>
            <a:endParaRPr lang="en-US" sz="8800" b="1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chemeClr val="bg1">
                  <a:lumMod val="50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How to </a:t>
            </a:r>
            <a:r>
              <a:rPr lang="en-US" sz="36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D</a:t>
            </a:r>
            <a:r>
              <a:rPr lang="en-US" sz="36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escribe What’s in </a:t>
            </a:r>
            <a:r>
              <a:rPr lang="en-US" sz="36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Y</a:t>
            </a:r>
            <a:r>
              <a:rPr lang="en-US" sz="36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our Glass</a:t>
            </a:r>
            <a:endParaRPr lang="en-US" sz="360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784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malt gra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Flavor and Aroma</a:t>
            </a:r>
            <a:endParaRPr lang="en-US" dirty="0"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357169"/>
              </p:ext>
            </p:extLst>
          </p:nvPr>
        </p:nvGraphicFramePr>
        <p:xfrm>
          <a:off x="1839686" y="1502234"/>
          <a:ext cx="8066316" cy="50164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16579"/>
                <a:gridCol w="2016579"/>
                <a:gridCol w="2016579"/>
                <a:gridCol w="2016579"/>
              </a:tblGrid>
              <a:tr h="416378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Malt</a:t>
                      </a:r>
                      <a:endParaRPr lang="en-US" sz="2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63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Animal Cracker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Blackberry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Caramel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Dough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63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Biscuit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Blueberry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Caramelized Sugar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Flour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63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Bread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Fig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Chocolate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Grainy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63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Bread Crust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Oatmeal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Coffee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Granola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63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Pumpernickel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Plum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Dark Chocolate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White Bread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63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Rye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Prune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Honey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Cracker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63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Burnt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Raisins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Licorice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Vanilla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63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Cereal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Saltine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Maple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Peaty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63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Charcoal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Spicy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Milk Chocolate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Dark Fruit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63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Charred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Toast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Molasses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63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Corn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Toffee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Nutty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979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 result for ho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67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Flavor and Aroma</a:t>
            </a:r>
            <a:endParaRPr lang="en-US" dirty="0"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6157692"/>
              </p:ext>
            </p:extLst>
          </p:nvPr>
        </p:nvGraphicFramePr>
        <p:xfrm>
          <a:off x="2062842" y="2013862"/>
          <a:ext cx="8066316" cy="33508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16579"/>
                <a:gridCol w="2016579"/>
                <a:gridCol w="2016579"/>
                <a:gridCol w="2016579"/>
              </a:tblGrid>
              <a:tr h="416378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Hops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63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Dank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Nutty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Onion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Catty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63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Earthy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Orange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Garlic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Cat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Piss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63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Floral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Passion Fruit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Mowed Lawn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Woody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63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Grapefruit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Peppery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Minty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Zesty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63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Grapes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Perfumy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Lemon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Spicy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63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Grassy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Piney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Lime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Vegetal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63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Herbal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Resinous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Bitter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Musky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248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beer yea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102939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Flavor and Aroma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4767075"/>
              </p:ext>
            </p:extLst>
          </p:nvPr>
        </p:nvGraphicFramePr>
        <p:xfrm>
          <a:off x="2062842" y="2013862"/>
          <a:ext cx="8066316" cy="33508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16579"/>
                <a:gridCol w="2016579"/>
                <a:gridCol w="2016579"/>
                <a:gridCol w="2016579"/>
              </a:tblGrid>
              <a:tr h="416378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Yeast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63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Dried Fruit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Pear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63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Banana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Fruit Bomb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Pinapple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Horse Blanket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63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Belgian-like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Funky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Rasberry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Green Apple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63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Blackberry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Rustic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Pool Toy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63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Bubblegum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Jammy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Straw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63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Candy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Juicy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Strawberry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Alcoholic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63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Currant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Melon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Allspice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Black Pepper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619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Flavor and Aroma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0116688"/>
              </p:ext>
            </p:extLst>
          </p:nvPr>
        </p:nvGraphicFramePr>
        <p:xfrm>
          <a:off x="353785" y="2884720"/>
          <a:ext cx="8066316" cy="21017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16579"/>
                <a:gridCol w="2016579"/>
                <a:gridCol w="2016579"/>
                <a:gridCol w="2016579"/>
              </a:tblGrid>
              <a:tr h="416378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Off Flavors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63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Burnt Rubber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Cooked Corn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Sulphur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Celery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63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Butter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Garlic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Tomato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Solvent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63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Butterscotch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Onion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Soy Sauce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Skunky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63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Cardboard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Papery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Cheesy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Catty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2290" name="Picture 2" descr="Image result for beer off flavor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5032" y="365125"/>
            <a:ext cx="2718253" cy="622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67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Flavor and Aroma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6923925"/>
              </p:ext>
            </p:extLst>
          </p:nvPr>
        </p:nvGraphicFramePr>
        <p:xfrm>
          <a:off x="2558144" y="2318656"/>
          <a:ext cx="5849256" cy="15547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62314"/>
                <a:gridCol w="1462314"/>
                <a:gridCol w="1462314"/>
                <a:gridCol w="1462314"/>
              </a:tblGrid>
              <a:tr h="372836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Finish</a:t>
                      </a:r>
                      <a:endParaRPr lang="en-US" sz="2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28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Astringent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Bitter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Dry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Harsh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8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Lingering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Quenching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Short Lived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Sour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8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Sweet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Puckering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Smooth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Watery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065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Taste?		Mouth Feel</a:t>
            </a:r>
            <a:endParaRPr lang="en-US" dirty="0"/>
          </a:p>
        </p:txBody>
      </p:sp>
      <p:pic>
        <p:nvPicPr>
          <p:cNvPr id="13314" name="Picture 2" descr="Image result for mouth fe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107" y="1884824"/>
            <a:ext cx="4999786" cy="3965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4993882"/>
              </p:ext>
            </p:extLst>
          </p:nvPr>
        </p:nvGraphicFramePr>
        <p:xfrm>
          <a:off x="2062842" y="1527402"/>
          <a:ext cx="8066316" cy="50164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16579"/>
                <a:gridCol w="2016579"/>
                <a:gridCol w="2016579"/>
                <a:gridCol w="2016579"/>
              </a:tblGrid>
              <a:tr h="4163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Body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Carbonation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Sensation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63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Dense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Dull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Acidic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Puckering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63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Full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Effervescent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Astringent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Sharp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63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Heavy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Fizzy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Creamy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Silky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63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Light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Chewy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Slick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63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Medium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Crisp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Smooth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63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Robust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Low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Soft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63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Thin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Medium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Hearty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63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Watery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Overcarbed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Syrupy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6378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Prickly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Metallic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6378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Spritzy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Mouthcoating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Tingly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6378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Oily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Velvety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005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6767"/>
            <a:ext cx="10515600" cy="1325563"/>
          </a:xfrm>
        </p:spPr>
        <p:txBody>
          <a:bodyPr/>
          <a:lstStyle/>
          <a:p>
            <a:r>
              <a:rPr lang="en-US" dirty="0" smtClean="0"/>
              <a:t>Experience</a:t>
            </a:r>
            <a:endParaRPr lang="en-US" dirty="0"/>
          </a:p>
        </p:txBody>
      </p:sp>
      <p:pic>
        <p:nvPicPr>
          <p:cNvPr id="14338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16" y="1275669"/>
            <a:ext cx="5202161" cy="292621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Image result for snowy campfi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021" y="335968"/>
            <a:ext cx="4816779" cy="270943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Image result for german beer gard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554" y="3233058"/>
            <a:ext cx="3418113" cy="341811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Image result for beer experienc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34"/>
          <a:stretch/>
        </p:blipFill>
        <p:spPr bwMode="auto">
          <a:xfrm>
            <a:off x="1941890" y="4343696"/>
            <a:ext cx="3713387" cy="217418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135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pic>
        <p:nvPicPr>
          <p:cNvPr id="1026" name="Picture 2" descr="Image result for tasting be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05" y="2249076"/>
            <a:ext cx="2476500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4512128" y="1396774"/>
            <a:ext cx="6096561" cy="847725"/>
            <a:chOff x="5143500" y="1690688"/>
            <a:chExt cx="6096561" cy="847725"/>
          </a:xfrm>
        </p:grpSpPr>
        <p:sp>
          <p:nvSpPr>
            <p:cNvPr id="3" name="Rectangle 2"/>
            <p:cNvSpPr/>
            <p:nvPr/>
          </p:nvSpPr>
          <p:spPr>
            <a:xfrm>
              <a:off x="7470952" y="2046906"/>
              <a:ext cx="376910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hlinkClick r:id="rId3"/>
                </a:rPr>
                <a:t>http://www.beertastingmastery.com</a:t>
              </a:r>
              <a:r>
                <a:rPr lang="en-US" dirty="0" smtClean="0">
                  <a:hlinkClick r:id="rId3"/>
                </a:rPr>
                <a:t>/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pic>
          <p:nvPicPr>
            <p:cNvPr id="1028" name="Picture 4" descr="Image result for beer tasting master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3500" y="1690688"/>
              <a:ext cx="1905000" cy="847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0" name="Picture 6" descr="Image result for draught la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771" y="2722337"/>
            <a:ext cx="4495801" cy="965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draught lab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287" y="3884171"/>
            <a:ext cx="1496784" cy="26555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draught lab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075" y="3884171"/>
            <a:ext cx="1490554" cy="26555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draught lab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117" y="3882614"/>
            <a:ext cx="1991513" cy="26571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07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mage result for drink be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03" y="269643"/>
            <a:ext cx="11274426" cy="6341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435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What are we </a:t>
            </a:r>
            <a:r>
              <a:rPr lang="en-US" sz="6000" u="sng" dirty="0" smtClean="0"/>
              <a:t>NOT</a:t>
            </a:r>
            <a:r>
              <a:rPr lang="en-US" sz="6000" dirty="0" smtClean="0"/>
              <a:t> talking about?</a:t>
            </a:r>
            <a:endParaRPr lang="en-US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5130573"/>
            <a:ext cx="70242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 smtClean="0"/>
              <a:t>What You </a:t>
            </a:r>
            <a:r>
              <a:rPr lang="en-US" sz="4400" dirty="0"/>
              <a:t>L</a:t>
            </a:r>
            <a:r>
              <a:rPr lang="en-US" sz="4400" dirty="0" smtClean="0"/>
              <a:t>ike or Don’t Like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4109810"/>
            <a:ext cx="73572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 smtClean="0"/>
              <a:t>What is Good or What is Bad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3035569"/>
            <a:ext cx="39709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 smtClean="0"/>
              <a:t>Specific Styles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0" y="2018208"/>
            <a:ext cx="24609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 smtClean="0"/>
              <a:t>  Judging</a:t>
            </a:r>
          </a:p>
        </p:txBody>
      </p:sp>
    </p:spTree>
    <p:extLst>
      <p:ext uri="{BB962C8B-B14F-4D97-AF65-F5344CB8AC3E}">
        <p14:creationId xmlns:p14="http://schemas.microsoft.com/office/powerpoint/2010/main" val="870883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What are we talking about?</a:t>
            </a:r>
            <a:endParaRPr lang="en-US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582471" y="5587775"/>
            <a:ext cx="110270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 smtClean="0"/>
              <a:t>How can you use other experiences to taste?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2471" y="4618279"/>
            <a:ext cx="87615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 smtClean="0"/>
              <a:t>How do you describe these things?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2471" y="3648783"/>
            <a:ext cx="52302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 smtClean="0"/>
              <a:t>What do you taste?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2471" y="2679287"/>
            <a:ext cx="52783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 smtClean="0"/>
              <a:t>  What do you smell?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2471" y="1709791"/>
            <a:ext cx="48487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 smtClean="0"/>
              <a:t>  What do you see?</a:t>
            </a:r>
          </a:p>
        </p:txBody>
      </p:sp>
    </p:spTree>
    <p:extLst>
      <p:ext uri="{BB962C8B-B14F-4D97-AF65-F5344CB8AC3E}">
        <p14:creationId xmlns:p14="http://schemas.microsoft.com/office/powerpoint/2010/main" val="98852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What do you see?</a:t>
            </a:r>
            <a:endParaRPr lang="en-US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927" y="1690688"/>
            <a:ext cx="5070702" cy="4696825"/>
          </a:xfrm>
          <a:prstGeom prst="rect">
            <a:avLst/>
          </a:prstGeom>
        </p:spPr>
      </p:pic>
      <p:pic>
        <p:nvPicPr>
          <p:cNvPr id="2050" name="Picture 2" descr="Image result for beer color whe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814" y="1690688"/>
            <a:ext cx="4876800" cy="471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13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88" y="707266"/>
            <a:ext cx="4138039" cy="2765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beer clar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028" y="506522"/>
            <a:ext cx="4113339" cy="299867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new england IP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26"/>
          <a:stretch/>
        </p:blipFill>
        <p:spPr bwMode="auto">
          <a:xfrm>
            <a:off x="1100466" y="3918857"/>
            <a:ext cx="3832901" cy="226808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stout fligh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112" y="3875313"/>
            <a:ext cx="3844334" cy="256116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356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8179804"/>
              </p:ext>
            </p:extLst>
          </p:nvPr>
        </p:nvGraphicFramePr>
        <p:xfrm>
          <a:off x="2057401" y="1132113"/>
          <a:ext cx="6966856" cy="552735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1741714"/>
                <a:gridCol w="1741714"/>
                <a:gridCol w="1741714"/>
                <a:gridCol w="1741714"/>
              </a:tblGrid>
              <a:tr h="3070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Color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</a:rPr>
                        <a:t>Head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</a:rPr>
                        <a:t>Clarity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Carbonation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</a:tr>
              <a:tr h="3070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Black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Bright White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Brilliant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Still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70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Coffee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Dissipating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Clear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Flat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70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Chocolate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Fluffy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Dull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Dull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70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Brown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Frothy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Opaque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Bubbly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70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Amber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Lingering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Sparkling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Lively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70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Maple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Off White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Hazy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Effervescent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70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Ruby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Persistent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Cloudy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Gusher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70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Auburn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Rocky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Turbid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70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Russet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Tan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70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Copper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Thin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70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Tan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Creamy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70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Orange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70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Gold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70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Honey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70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Straw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70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Clear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70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Vibrant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88571" y="-92075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dirty="0" smtClean="0"/>
              <a:t>What do you see? 	Words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25661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Smell?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68830" y="1611086"/>
            <a:ext cx="32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Why is smelling important?</a:t>
            </a:r>
            <a:endParaRPr lang="en-US" sz="2800" dirty="0"/>
          </a:p>
        </p:txBody>
      </p:sp>
      <p:grpSp>
        <p:nvGrpSpPr>
          <p:cNvPr id="6" name="Group 5"/>
          <p:cNvGrpSpPr/>
          <p:nvPr/>
        </p:nvGrpSpPr>
        <p:grpSpPr>
          <a:xfrm>
            <a:off x="968830" y="1611086"/>
            <a:ext cx="9024256" cy="4862741"/>
            <a:chOff x="968830" y="1611086"/>
            <a:chExt cx="9024256" cy="4862741"/>
          </a:xfrm>
        </p:grpSpPr>
        <p:pic>
          <p:nvPicPr>
            <p:cNvPr id="5122" name="Picture 2" descr="Image result for congested nos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0347" y="1611086"/>
              <a:ext cx="4862739" cy="48627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968830" y="3153581"/>
              <a:ext cx="3200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Is this you?</a:t>
              </a:r>
              <a:endParaRPr lang="en-US" dirty="0"/>
            </a:p>
          </p:txBody>
        </p:sp>
        <p:sp>
          <p:nvSpPr>
            <p:cNvPr id="4" name="Right Arrow 3"/>
            <p:cNvSpPr/>
            <p:nvPr/>
          </p:nvSpPr>
          <p:spPr>
            <a:xfrm>
              <a:off x="2313215" y="3022297"/>
              <a:ext cx="2536372" cy="70420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51269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Glasses</a:t>
            </a:r>
            <a:endParaRPr lang="en-US" dirty="0"/>
          </a:p>
        </p:txBody>
      </p:sp>
      <p:pic>
        <p:nvPicPr>
          <p:cNvPr id="6146" name="Picture 2" descr="Image result for beer smelling glass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562" y="1690688"/>
            <a:ext cx="7000875" cy="471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18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Taste?</a:t>
            </a:r>
            <a:endParaRPr lang="en-US" dirty="0"/>
          </a:p>
        </p:txBody>
      </p:sp>
      <p:pic>
        <p:nvPicPr>
          <p:cNvPr id="7170" name="Picture 2" descr="Image result for foo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289" y="1690688"/>
            <a:ext cx="6019800" cy="471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beer tas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126" y="1690688"/>
            <a:ext cx="4810125" cy="471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7027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372</Words>
  <Application>Microsoft Office PowerPoint</Application>
  <PresentationFormat>Widescreen</PresentationFormat>
  <Paragraphs>250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Tasting Descriptors</vt:lpstr>
      <vt:lpstr>What are we NOT talking about?</vt:lpstr>
      <vt:lpstr>What are we talking about?</vt:lpstr>
      <vt:lpstr>What do you see?</vt:lpstr>
      <vt:lpstr>PowerPoint Presentation</vt:lpstr>
      <vt:lpstr>What do you see?  Words</vt:lpstr>
      <vt:lpstr>What do you Smell?</vt:lpstr>
      <vt:lpstr>Glasses</vt:lpstr>
      <vt:lpstr>What do you Taste?</vt:lpstr>
      <vt:lpstr>Flavor and Aroma</vt:lpstr>
      <vt:lpstr>Flavor and Aroma</vt:lpstr>
      <vt:lpstr>Flavor and Aroma</vt:lpstr>
      <vt:lpstr>Flavor and Aroma</vt:lpstr>
      <vt:lpstr>Flavor and Aroma</vt:lpstr>
      <vt:lpstr>What do you Taste?  Mouth Feel</vt:lpstr>
      <vt:lpstr>Experience</vt:lpstr>
      <vt:lpstr>Resources</vt:lpstr>
      <vt:lpstr>PowerPoint Presentation</vt:lpstr>
    </vt:vector>
  </TitlesOfParts>
  <Company>CHG Healthcare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Tasting Descriptors</dc:title>
  <dc:creator>Mark Imre</dc:creator>
  <cp:lastModifiedBy>Mark Imre</cp:lastModifiedBy>
  <cp:revision>16</cp:revision>
  <dcterms:created xsi:type="dcterms:W3CDTF">2017-01-05T03:50:20Z</dcterms:created>
  <dcterms:modified xsi:type="dcterms:W3CDTF">2017-01-05T06:06:46Z</dcterms:modified>
</cp:coreProperties>
</file>